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3" r:id="rId5"/>
    <p:sldId id="258" r:id="rId6"/>
    <p:sldId id="262" r:id="rId7"/>
    <p:sldId id="259" r:id="rId8"/>
    <p:sldId id="264" r:id="rId9"/>
    <p:sldId id="268" r:id="rId10"/>
    <p:sldId id="269" r:id="rId11"/>
    <p:sldId id="270" r:id="rId12"/>
    <p:sldId id="265" r:id="rId13"/>
    <p:sldId id="267" r:id="rId14"/>
    <p:sldId id="266" r:id="rId15"/>
    <p:sldId id="26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>
        <p:scale>
          <a:sx n="100" d="100"/>
          <a:sy n="100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88B6ADD-6B8D-4CC7-8925-A943C41229E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C9BCE51-7C45-4284-9F32-25DDB006C9E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79527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6ADD-6B8D-4CC7-8925-A943C41229E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E51-7C45-4284-9F32-25DDB00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3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6ADD-6B8D-4CC7-8925-A943C41229E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E51-7C45-4284-9F32-25DDB00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4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6ADD-6B8D-4CC7-8925-A943C41229E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E51-7C45-4284-9F32-25DDB00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9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8B6ADD-6B8D-4CC7-8925-A943C41229E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9BCE51-7C45-4284-9F32-25DDB006C9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43113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6ADD-6B8D-4CC7-8925-A943C41229E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E51-7C45-4284-9F32-25DDB00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5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6ADD-6B8D-4CC7-8925-A943C41229E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E51-7C45-4284-9F32-25DDB00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3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6ADD-6B8D-4CC7-8925-A943C41229E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E51-7C45-4284-9F32-25DDB00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0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6ADD-6B8D-4CC7-8925-A943C41229E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CE51-7C45-4284-9F32-25DDB00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0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8B6ADD-6B8D-4CC7-8925-A943C41229E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9BCE51-7C45-4284-9F32-25DDB006C9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234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8B6ADD-6B8D-4CC7-8925-A943C41229E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9BCE51-7C45-4284-9F32-25DDB006C9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085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88B6ADD-6B8D-4CC7-8925-A943C41229E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C9BCE51-7C45-4284-9F32-25DDB006C9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107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datagrok.ai/t/gdm-1-the-beginning" TargetMode="External"/><Relationship Id="rId2" Type="http://schemas.openxmlformats.org/officeDocument/2006/relationships/hyperlink" Target="https://datagrok.ai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github.com/datagrok-ai/public/tree/master/packages/Pedome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grok.ai/help/develop/develop" TargetMode="External"/><Relationship Id="rId2" Type="http://schemas.openxmlformats.org/officeDocument/2006/relationships/hyperlink" Target="https://public.datagrok.ai/j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DcXLMsu6U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datagrok.ai/" TargetMode="External"/><Relationship Id="rId2" Type="http://schemas.openxmlformats.org/officeDocument/2006/relationships/hyperlink" Target="https://datagrok.a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XPHEjOd4gyZ6m6Ji-iOBYg" TargetMode="External"/><Relationship Id="rId5" Type="http://schemas.openxmlformats.org/officeDocument/2006/relationships/hyperlink" Target="https://datagrok.ai/help" TargetMode="External"/><Relationship Id="rId4" Type="http://schemas.openxmlformats.org/officeDocument/2006/relationships/hyperlink" Target="https://github.com/datagrok-ai/publi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grok.ai/hel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atagrok-ai/public" TargetMode="External"/><Relationship Id="rId2" Type="http://schemas.openxmlformats.org/officeDocument/2006/relationships/hyperlink" Target="https://datagrok.ai/help/develop/develop#packag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EB820-7727-4C42-A8AD-C7D9FF5C51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Datagrok Dev Meetings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57CC5-873A-4D9F-8B02-F09C409FD0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GDM1: Getting Started</a:t>
            </a:r>
          </a:p>
          <a:p>
            <a:endParaRPr lang="en-US" dirty="0"/>
          </a:p>
          <a:p>
            <a:r>
              <a:rPr lang="en-US" dirty="0"/>
              <a:t>May 8</a:t>
            </a:r>
            <a:r>
              <a:rPr lang="en-US" baseline="30000" dirty="0"/>
              <a:t>th</a:t>
            </a:r>
            <a:r>
              <a:rPr lang="en-US" dirty="0"/>
              <a:t>,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0C5E53-9FEA-4315-89F5-11B5C02C2979}"/>
              </a:ext>
            </a:extLst>
          </p:cNvPr>
          <p:cNvSpPr txBox="1"/>
          <p:nvPr/>
        </p:nvSpPr>
        <p:spPr>
          <a:xfrm>
            <a:off x="10144125" y="6119336"/>
            <a:ext cx="1955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https://datagrok.ai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DCE2F7-88B2-459D-8A5F-7040C986C1BB}"/>
              </a:ext>
            </a:extLst>
          </p:cNvPr>
          <p:cNvSpPr/>
          <p:nvPr/>
        </p:nvSpPr>
        <p:spPr>
          <a:xfrm>
            <a:off x="6806801" y="6488668"/>
            <a:ext cx="5292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https://community.datagrok.ai/t/gdm-1-the-beginning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75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43E15-92ED-4B70-8F2E-1780C3DA1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Pedometer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05F58-AA0E-4811-B7AA-43EE4CFB6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7934325" cy="3581400"/>
          </a:xfrm>
        </p:spPr>
        <p:txBody>
          <a:bodyPr/>
          <a:lstStyle/>
          <a:p>
            <a:r>
              <a:rPr lang="en-US" dirty="0"/>
              <a:t>detector.js: inspects newly opened tables, marks column with semantic types</a:t>
            </a:r>
          </a:p>
          <a:p>
            <a:r>
              <a:rPr lang="en-US" dirty="0"/>
              <a:t>detect_steps.py: detects step positions from the raw accelerometer script</a:t>
            </a:r>
          </a:p>
          <a:p>
            <a:r>
              <a:rPr lang="en-US" dirty="0"/>
              <a:t>Package.js: exposes a couple of JavaScript functions annotated in a special way (calls detect_steps.py in the process)</a:t>
            </a:r>
          </a:p>
          <a:p>
            <a:r>
              <a:rPr lang="en-US" dirty="0"/>
              <a:t>Datagrok puts it all together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3630F8-754B-458C-967C-0CF16CD3CB36}"/>
              </a:ext>
            </a:extLst>
          </p:cNvPr>
          <p:cNvSpPr/>
          <p:nvPr/>
        </p:nvSpPr>
        <p:spPr>
          <a:xfrm>
            <a:off x="4829175" y="6488668"/>
            <a:ext cx="7362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https://github.com/datagrok-ai/public/tree/master/packages/Pedometer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4EF5AF-45A3-451A-A20A-2068802D3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062" y="5000625"/>
            <a:ext cx="4505325" cy="11715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BC3129-1AA9-4F81-A554-6FD948623E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0300" y="5000625"/>
            <a:ext cx="4857750" cy="1371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A4398A-F018-49DC-8C5D-F811CD8BBF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29496" y="1237741"/>
            <a:ext cx="2086266" cy="36485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C5DEF1C-F139-4F79-B6D5-6496CF490C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43692" y="4356548"/>
            <a:ext cx="1733792" cy="48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554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136D-B7D6-4C2D-98EF-59E6E584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C3F64-9CB8-47A8-852E-156F2702C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 is a function annotated with the “app” tag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308525-5716-4BE0-A709-621689F428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789" y="2923784"/>
            <a:ext cx="5541090" cy="324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655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E4E78-1DD5-4A31-86A7-B7C7E6B43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F7003-3345-4E9D-928D-3827ACBA5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Functions, applications</a:t>
            </a:r>
          </a:p>
          <a:p>
            <a:r>
              <a:rPr lang="en-US" dirty="0"/>
              <a:t>Full control over everything</a:t>
            </a:r>
          </a:p>
          <a:p>
            <a:r>
              <a:rPr lang="en-US" dirty="0"/>
              <a:t>Access to low-level details if needed</a:t>
            </a:r>
          </a:p>
          <a:p>
            <a:pPr lvl="1"/>
            <a:r>
              <a:rPr lang="en-US" dirty="0" err="1"/>
              <a:t>BitSet</a:t>
            </a:r>
            <a:r>
              <a:rPr lang="en-US" dirty="0"/>
              <a:t>, </a:t>
            </a:r>
            <a:r>
              <a:rPr lang="en-US" dirty="0" err="1"/>
              <a:t>DataFrame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100+ executable snippets: </a:t>
            </a:r>
            <a:r>
              <a:rPr lang="en-US" dirty="0">
                <a:hlinkClick r:id="rId2"/>
              </a:rPr>
              <a:t>https://public.datagrok.ai/js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7A3476-4A85-41A8-A694-E3DB7C4E9450}"/>
              </a:ext>
            </a:extLst>
          </p:cNvPr>
          <p:cNvSpPr/>
          <p:nvPr/>
        </p:nvSpPr>
        <p:spPr>
          <a:xfrm>
            <a:off x="8055483" y="6488668"/>
            <a:ext cx="4136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https://datagrok.ai/help/develop/develop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90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A0E1-A2F8-4A81-8807-84420F4E7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way to develop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9F81D-CE2D-4F9B-9308-3463A9F1E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Web-based, fast and lightweight</a:t>
            </a:r>
          </a:p>
          <a:p>
            <a:r>
              <a:rPr lang="en-US" dirty="0"/>
              <a:t>For typical cases, traditional data access layer services no longer needed</a:t>
            </a:r>
          </a:p>
          <a:p>
            <a:r>
              <a:rPr lang="en-US" dirty="0"/>
              <a:t>Managed connections to databases,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Support for statistics, data science, ML, AI</a:t>
            </a:r>
          </a:p>
          <a:p>
            <a:r>
              <a:rPr lang="en-US" dirty="0"/>
              <a:t>Modular</a:t>
            </a:r>
          </a:p>
          <a:p>
            <a:r>
              <a:rPr lang="en-US" dirty="0"/>
              <a:t>Manageable on a component level (usage analysis, impact analysis, role management)</a:t>
            </a:r>
          </a:p>
        </p:txBody>
      </p:sp>
    </p:spTree>
    <p:extLst>
      <p:ext uri="{BB962C8B-B14F-4D97-AF65-F5344CB8AC3E}">
        <p14:creationId xmlns:p14="http://schemas.microsoft.com/office/powerpoint/2010/main" val="1607785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8D26F-391B-4705-86E9-FEF080721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CC56E-4603-47F8-92A6-3F01FA148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API Key</a:t>
            </a:r>
          </a:p>
          <a:p>
            <a:r>
              <a:rPr lang="en-US" dirty="0"/>
              <a:t>SDK</a:t>
            </a:r>
          </a:p>
          <a:p>
            <a:r>
              <a:rPr lang="en-US" dirty="0"/>
              <a:t>Package templates</a:t>
            </a:r>
          </a:p>
          <a:p>
            <a:r>
              <a:rPr lang="en-US" dirty="0"/>
              <a:t>Demo: from zero to debugging a JS package in 4 minutes</a:t>
            </a:r>
            <a:br>
              <a:rPr lang="en-US" dirty="0"/>
            </a:br>
            <a:r>
              <a:rPr lang="en-US" dirty="0">
                <a:hlinkClick r:id="rId2"/>
              </a:rPr>
              <a:t>https://youtu.be/PDcXLMsu6UM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14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633FF-CDA0-4FDE-B2F1-82867F97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D0DFC-C4D4-488E-A26D-D8D609AE9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Platform: </a:t>
            </a:r>
            <a:r>
              <a:rPr lang="en-US" dirty="0">
                <a:hlinkClick r:id="rId2"/>
              </a:rPr>
              <a:t>https://datagrok.ai</a:t>
            </a:r>
            <a:endParaRPr lang="en-US" dirty="0"/>
          </a:p>
          <a:p>
            <a:r>
              <a:rPr lang="en-US" dirty="0"/>
              <a:t>Community: </a:t>
            </a:r>
            <a:r>
              <a:rPr lang="en-US" dirty="0">
                <a:hlinkClick r:id="rId3"/>
              </a:rPr>
              <a:t>https://community.datagrok.ai</a:t>
            </a:r>
            <a:endParaRPr lang="en-US" dirty="0"/>
          </a:p>
          <a:p>
            <a:r>
              <a:rPr lang="en-US" dirty="0"/>
              <a:t>Public repository: </a:t>
            </a:r>
            <a:r>
              <a:rPr lang="en-US" dirty="0">
                <a:hlinkClick r:id="rId4"/>
              </a:rPr>
              <a:t>https://github.com/datagrok-ai/public</a:t>
            </a:r>
            <a:endParaRPr lang="en-US" dirty="0"/>
          </a:p>
          <a:p>
            <a:r>
              <a:rPr lang="en-US" dirty="0"/>
              <a:t>Help: </a:t>
            </a:r>
            <a:r>
              <a:rPr lang="en-US" dirty="0">
                <a:hlinkClick r:id="rId5"/>
              </a:rPr>
              <a:t>https://datagrok.ai/help</a:t>
            </a:r>
            <a:endParaRPr lang="en-US" dirty="0"/>
          </a:p>
          <a:p>
            <a:r>
              <a:rPr lang="en-US" dirty="0"/>
              <a:t>YouTube: </a:t>
            </a:r>
            <a:r>
              <a:rPr lang="en-US" dirty="0">
                <a:hlinkClick r:id="rId6"/>
              </a:rPr>
              <a:t>https://www.youtube.com/channel/UCXPHEjOd4gyZ6m6Ji-iOBYg</a:t>
            </a:r>
            <a:r>
              <a:rPr lang="en-US" dirty="0"/>
              <a:t> *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Need 100 subscribers for a shorter link so please subscribe!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6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A4F81-E558-414F-83A1-A2812A126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7250"/>
          </a:xfrm>
        </p:spPr>
        <p:txBody>
          <a:bodyPr/>
          <a:lstStyle/>
          <a:p>
            <a:r>
              <a:rPr lang="en-US" dirty="0"/>
              <a:t>Datagrok: an operating system for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B3E02-E0A9-4153-8C0B-9EDA9C255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38325"/>
            <a:ext cx="9601200" cy="40290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Developers can take complete control of the platform, leverage and extend the ecosystem. Why would you ever start from scratch?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High-performance data engine</a:t>
            </a:r>
          </a:p>
          <a:p>
            <a:r>
              <a:rPr lang="en-US" dirty="0"/>
              <a:t>Blazingly fast visualizations</a:t>
            </a:r>
          </a:p>
          <a:p>
            <a:r>
              <a:rPr lang="en-US" dirty="0"/>
              <a:t>Data connectivity</a:t>
            </a:r>
          </a:p>
          <a:p>
            <a:r>
              <a:rPr lang="en-US" dirty="0"/>
              <a:t>Scientific computing</a:t>
            </a:r>
          </a:p>
          <a:p>
            <a:r>
              <a:rPr lang="en-US" dirty="0"/>
              <a:t>Data science, ML and AI</a:t>
            </a:r>
          </a:p>
          <a:p>
            <a:r>
              <a:rPr lang="en-US" dirty="0"/>
              <a:t>Data augmentation</a:t>
            </a:r>
          </a:p>
          <a:p>
            <a:r>
              <a:rPr lang="en-US" dirty="0"/>
              <a:t>Collaboration</a:t>
            </a:r>
          </a:p>
          <a:p>
            <a:r>
              <a:rPr lang="en-US" dirty="0"/>
              <a:t>Security, audit, backups, scaling,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6FF783-8C3D-462E-90AF-687CC1281717}"/>
              </a:ext>
            </a:extLst>
          </p:cNvPr>
          <p:cNvSpPr/>
          <p:nvPr/>
        </p:nvSpPr>
        <p:spPr>
          <a:xfrm>
            <a:off x="9620745" y="6488668"/>
            <a:ext cx="2456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https://datagrok.ai/help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7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5349-0124-4A8B-8A4F-04CFEBABB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the 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55EAE-B1A0-4836-A189-E63C526F3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extensions</a:t>
            </a:r>
          </a:p>
          <a:p>
            <a:r>
              <a:rPr lang="en-US" dirty="0"/>
              <a:t>First-class functions</a:t>
            </a:r>
          </a:p>
          <a:p>
            <a:r>
              <a:rPr lang="en-US" dirty="0"/>
              <a:t>Cross-language support</a:t>
            </a:r>
          </a:p>
          <a:p>
            <a:r>
              <a:rPr lang="en-US" dirty="0"/>
              <a:t>Packages and repositories</a:t>
            </a:r>
            <a:endParaRPr lang="ru-RU" dirty="0"/>
          </a:p>
          <a:p>
            <a:r>
              <a:rPr lang="en-US" dirty="0"/>
              <a:t>JS API</a:t>
            </a:r>
          </a:p>
          <a:p>
            <a:r>
              <a:rPr lang="en-US" dirty="0"/>
              <a:t>Dev environment</a:t>
            </a:r>
          </a:p>
        </p:txBody>
      </p:sp>
    </p:spTree>
    <p:extLst>
      <p:ext uri="{BB962C8B-B14F-4D97-AF65-F5344CB8AC3E}">
        <p14:creationId xmlns:p14="http://schemas.microsoft.com/office/powerpoint/2010/main" val="199231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C998D-605D-4244-8B07-DF0C75C0A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extensions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0C5C56A-0897-4A72-B9A3-1F04995CC205}"/>
              </a:ext>
            </a:extLst>
          </p:cNvPr>
          <p:cNvSpPr txBox="1">
            <a:spLocks/>
          </p:cNvSpPr>
          <p:nvPr/>
        </p:nvSpPr>
        <p:spPr>
          <a:xfrm>
            <a:off x="4491037" y="1820862"/>
            <a:ext cx="33623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Statistical analysis</a:t>
            </a:r>
          </a:p>
          <a:p>
            <a:r>
              <a:rPr lang="en-US" dirty="0"/>
              <a:t>Python script</a:t>
            </a:r>
          </a:p>
          <a:p>
            <a:r>
              <a:rPr lang="en-US" dirty="0"/>
              <a:t>SPARQL query</a:t>
            </a:r>
          </a:p>
          <a:p>
            <a:r>
              <a:rPr lang="en-US" dirty="0"/>
              <a:t>Web service</a:t>
            </a:r>
          </a:p>
          <a:p>
            <a:r>
              <a:rPr lang="en-US" dirty="0"/>
              <a:t>Jupyter notebook</a:t>
            </a:r>
          </a:p>
          <a:p>
            <a:r>
              <a:rPr lang="en-US" dirty="0"/>
              <a:t>Data augmentation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DD7F34B-9794-40E2-A946-26042A586204}"/>
              </a:ext>
            </a:extLst>
          </p:cNvPr>
          <p:cNvSpPr txBox="1">
            <a:spLocks/>
          </p:cNvSpPr>
          <p:nvPr/>
        </p:nvSpPr>
        <p:spPr>
          <a:xfrm>
            <a:off x="8198708" y="1822449"/>
            <a:ext cx="35909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Application</a:t>
            </a:r>
          </a:p>
          <a:p>
            <a:r>
              <a:rPr lang="en-US" dirty="0"/>
              <a:t>Bioinformatics</a:t>
            </a:r>
          </a:p>
          <a:p>
            <a:r>
              <a:rPr lang="en-US" dirty="0"/>
              <a:t>Auto-completer</a:t>
            </a:r>
          </a:p>
          <a:p>
            <a:r>
              <a:rPr lang="en-US" dirty="0"/>
              <a:t>File viewer</a:t>
            </a:r>
          </a:p>
          <a:p>
            <a:r>
              <a:rPr lang="en-US" dirty="0"/>
              <a:t>File validator</a:t>
            </a:r>
          </a:p>
          <a:p>
            <a:r>
              <a:rPr lang="en-US" dirty="0"/>
              <a:t>Aggregation method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00FE5E-F89B-4D72-B910-82176596A315}"/>
              </a:ext>
            </a:extLst>
          </p:cNvPr>
          <p:cNvSpPr txBox="1"/>
          <p:nvPr/>
        </p:nvSpPr>
        <p:spPr>
          <a:xfrm>
            <a:off x="762000" y="5524500"/>
            <a:ext cx="110276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…and a lot more. Each extension is a function, and many of them could be </a:t>
            </a:r>
          </a:p>
          <a:p>
            <a:r>
              <a:rPr lang="en-US" sz="2800" dirty="0"/>
              <a:t>written in any supported language!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910311C-F212-4603-BDE1-A767D39D1043}"/>
              </a:ext>
            </a:extLst>
          </p:cNvPr>
          <p:cNvSpPr txBox="1">
            <a:spLocks/>
          </p:cNvSpPr>
          <p:nvPr/>
        </p:nvSpPr>
        <p:spPr>
          <a:xfrm>
            <a:off x="907256" y="1820862"/>
            <a:ext cx="350758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Function</a:t>
            </a:r>
          </a:p>
          <a:p>
            <a:r>
              <a:rPr lang="en-US" dirty="0"/>
              <a:t>Cell renderer</a:t>
            </a:r>
          </a:p>
          <a:p>
            <a:r>
              <a:rPr lang="en-US" dirty="0"/>
              <a:t>Predictive model</a:t>
            </a:r>
          </a:p>
          <a:p>
            <a:r>
              <a:rPr lang="en-US" dirty="0"/>
              <a:t>Database query</a:t>
            </a:r>
          </a:p>
          <a:p>
            <a:r>
              <a:rPr lang="en-US" dirty="0"/>
              <a:t>Interactive viewer</a:t>
            </a:r>
          </a:p>
          <a:p>
            <a:r>
              <a:rPr lang="en-US" dirty="0"/>
              <a:t>Parameter validator</a:t>
            </a:r>
          </a:p>
        </p:txBody>
      </p:sp>
    </p:spTree>
    <p:extLst>
      <p:ext uri="{BB962C8B-B14F-4D97-AF65-F5344CB8AC3E}">
        <p14:creationId xmlns:p14="http://schemas.microsoft.com/office/powerpoint/2010/main" val="3924887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9C55C-2599-41A3-902D-3BBE57B9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First-class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6EF7F-1DD1-475E-8487-2AA983D3F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Metadata</a:t>
            </a:r>
          </a:p>
          <a:p>
            <a:r>
              <a:rPr lang="en-US" dirty="0"/>
              <a:t>Registry</a:t>
            </a:r>
          </a:p>
          <a:p>
            <a:r>
              <a:rPr lang="en-US" dirty="0"/>
              <a:t>Inspection</a:t>
            </a:r>
          </a:p>
          <a:p>
            <a:r>
              <a:rPr lang="en-US" dirty="0"/>
              <a:t>UI generation</a:t>
            </a:r>
          </a:p>
          <a:p>
            <a:r>
              <a:rPr lang="en-US" dirty="0"/>
              <a:t>Logging, interception</a:t>
            </a:r>
          </a:p>
          <a:p>
            <a:r>
              <a:rPr lang="en-US" dirty="0"/>
              <a:t>Caching results</a:t>
            </a:r>
          </a:p>
          <a:p>
            <a:r>
              <a:rPr lang="en-US" dirty="0"/>
              <a:t>Security</a:t>
            </a:r>
          </a:p>
          <a:p>
            <a:r>
              <a:rPr lang="en-US" dirty="0"/>
              <a:t>Dynamic discovery</a:t>
            </a:r>
          </a:p>
          <a:p>
            <a:r>
              <a:rPr lang="en-US" dirty="0"/>
              <a:t>Audience targeting</a:t>
            </a:r>
          </a:p>
        </p:txBody>
      </p:sp>
    </p:spTree>
    <p:extLst>
      <p:ext uri="{BB962C8B-B14F-4D97-AF65-F5344CB8AC3E}">
        <p14:creationId xmlns:p14="http://schemas.microsoft.com/office/powerpoint/2010/main" val="28391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6E81B-7335-4628-B7CA-14F3363B5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Cross-language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A863D-4797-4782-B01F-8549D6888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can be written in any supported languages</a:t>
            </a:r>
          </a:p>
          <a:p>
            <a:r>
              <a:rPr lang="en-US" dirty="0"/>
              <a:t>Python, R, Julia, Node.js</a:t>
            </a:r>
          </a:p>
          <a:p>
            <a:pPr lvl="1"/>
            <a:r>
              <a:rPr lang="en-US" dirty="0"/>
              <a:t>Inputs get sent to the “compute” server</a:t>
            </a:r>
          </a:p>
          <a:p>
            <a:pPr lvl="1"/>
            <a:r>
              <a:rPr lang="en-US" dirty="0"/>
              <a:t>Support for </a:t>
            </a:r>
            <a:r>
              <a:rPr lang="en-US" dirty="0" err="1"/>
              <a:t>Conda</a:t>
            </a:r>
            <a:r>
              <a:rPr lang="en-US" dirty="0"/>
              <a:t> environments</a:t>
            </a:r>
          </a:p>
          <a:p>
            <a:r>
              <a:rPr lang="en-US" dirty="0"/>
              <a:t>JavaScript</a:t>
            </a:r>
          </a:p>
          <a:p>
            <a:pPr lvl="1"/>
            <a:r>
              <a:rPr lang="en-US" dirty="0"/>
              <a:t>Gets executed right in the browser</a:t>
            </a:r>
          </a:p>
          <a:p>
            <a:pPr lvl="1"/>
            <a:r>
              <a:rPr lang="en-US" dirty="0"/>
              <a:t>Has access to JS API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5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3FD6C-D69A-478A-A697-986EFB03B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Gasteiger</a:t>
            </a:r>
            <a:r>
              <a:rPr lang="en-US" dirty="0"/>
              <a:t> Partial Charges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A9FA40-3FDC-4140-9204-A3C9D58DF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212" y="2171700"/>
            <a:ext cx="3933825" cy="3712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GPC(string/Molecule): graphics</a:t>
            </a:r>
          </a:p>
          <a:p>
            <a:endParaRPr lang="en-US" dirty="0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7A0F578F-E376-4AC9-B199-4A93BA52C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212" y="2657267"/>
            <a:ext cx="9163050" cy="3105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72EF7C-8FB4-4238-B1D7-E35367047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1600" y="1977198"/>
            <a:ext cx="2590800" cy="21431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617E8B1-E6DA-4449-A17A-5FC9F01D38E2}"/>
              </a:ext>
            </a:extLst>
          </p:cNvPr>
          <p:cNvSpPr txBox="1"/>
          <p:nvPr/>
        </p:nvSpPr>
        <p:spPr>
          <a:xfrm>
            <a:off x="6819901" y="4265788"/>
            <a:ext cx="4343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GPC(                 )    ) =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A3A7DAC-C2FC-408C-9221-6C9B41BAC4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7637" y="4105006"/>
            <a:ext cx="1781175" cy="10096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36118FC-4172-4230-95DA-E83C5938B9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7388" y="4120323"/>
            <a:ext cx="1414212" cy="7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612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190B6-D949-4102-B767-BAFED101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 and repositories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35465-60E3-4556-8978-48349E739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Git integration</a:t>
            </a:r>
          </a:p>
          <a:p>
            <a:r>
              <a:rPr lang="en-US" dirty="0"/>
              <a:t>One-click deployment</a:t>
            </a:r>
          </a:p>
          <a:p>
            <a:r>
              <a:rPr lang="en-US" dirty="0"/>
              <a:t>Version control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AF0EE9-7917-466B-9617-29B23EF43289}"/>
              </a:ext>
            </a:extLst>
          </p:cNvPr>
          <p:cNvSpPr/>
          <p:nvPr/>
        </p:nvSpPr>
        <p:spPr>
          <a:xfrm>
            <a:off x="6858156" y="6488668"/>
            <a:ext cx="5105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https://datagrok.ai/help/develop/develop#packages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9CB5A3-50E3-4AFA-B37B-F307F1C140C4}"/>
              </a:ext>
            </a:extLst>
          </p:cNvPr>
          <p:cNvSpPr/>
          <p:nvPr/>
        </p:nvSpPr>
        <p:spPr>
          <a:xfrm>
            <a:off x="8281910" y="6119336"/>
            <a:ext cx="3776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https://github.com/datagrok-ai/public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30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0763-E162-4252-AD4D-550447EB2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C2F33-87A6-444F-A5A3-9C6595E5E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/scripts/</a:t>
            </a:r>
          </a:p>
          <a:p>
            <a:pPr marL="0" indent="0">
              <a:buNone/>
            </a:pPr>
            <a:r>
              <a:rPr lang="en-US" dirty="0"/>
              <a:t>/swaggers/</a:t>
            </a:r>
          </a:p>
          <a:p>
            <a:pPr marL="0" indent="0">
              <a:buNone/>
            </a:pPr>
            <a:r>
              <a:rPr lang="en-US" dirty="0"/>
              <a:t>/connections/</a:t>
            </a:r>
          </a:p>
          <a:p>
            <a:pPr marL="0" indent="0">
              <a:buNone/>
            </a:pPr>
            <a:r>
              <a:rPr lang="en-US" dirty="0"/>
              <a:t>/queries/</a:t>
            </a:r>
          </a:p>
          <a:p>
            <a:pPr marL="0" indent="0">
              <a:buNone/>
            </a:pPr>
            <a:r>
              <a:rPr lang="en-US" dirty="0"/>
              <a:t>/files/</a:t>
            </a:r>
          </a:p>
          <a:p>
            <a:pPr marL="0" indent="0">
              <a:buNone/>
            </a:pPr>
            <a:r>
              <a:rPr lang="en-US" dirty="0"/>
              <a:t>/</a:t>
            </a:r>
            <a:r>
              <a:rPr lang="en-US" dirty="0" err="1"/>
              <a:t>css</a:t>
            </a:r>
            <a:r>
              <a:rPr lang="en-US" dirty="0"/>
              <a:t>/</a:t>
            </a:r>
          </a:p>
          <a:p>
            <a:pPr marL="0" indent="0">
              <a:buNone/>
            </a:pPr>
            <a:r>
              <a:rPr lang="en-US" dirty="0"/>
              <a:t>/</a:t>
            </a:r>
            <a:r>
              <a:rPr lang="en-US" dirty="0" err="1"/>
              <a:t>js</a:t>
            </a:r>
            <a:r>
              <a:rPr lang="en-US" dirty="0"/>
              <a:t>/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package.json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package.json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package.png</a:t>
            </a:r>
          </a:p>
          <a:p>
            <a:pPr marL="0" indent="0">
              <a:buNone/>
            </a:pPr>
            <a:r>
              <a:rPr lang="en-US" dirty="0"/>
              <a:t>  setectors.js</a:t>
            </a:r>
          </a:p>
        </p:txBody>
      </p:sp>
    </p:spTree>
    <p:extLst>
      <p:ext uri="{BB962C8B-B14F-4D97-AF65-F5344CB8AC3E}">
        <p14:creationId xmlns:p14="http://schemas.microsoft.com/office/powerpoint/2010/main" val="180183485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793</TotalTime>
  <Words>601</Words>
  <Application>Microsoft Office PowerPoint</Application>
  <PresentationFormat>Widescreen</PresentationFormat>
  <Paragraphs>122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Franklin Gothic Book</vt:lpstr>
      <vt:lpstr>Crop</vt:lpstr>
      <vt:lpstr>Datagrok Dev Meetings</vt:lpstr>
      <vt:lpstr>Datagrok: an operating system for data</vt:lpstr>
      <vt:lpstr>Extending the platform</vt:lpstr>
      <vt:lpstr>Types of extensions</vt:lpstr>
      <vt:lpstr>First-class functions</vt:lpstr>
      <vt:lpstr>Cross-language support</vt:lpstr>
      <vt:lpstr>Example: Gasteiger Partial Charges</vt:lpstr>
      <vt:lpstr>Packages and repositories</vt:lpstr>
      <vt:lpstr>Package structure</vt:lpstr>
      <vt:lpstr>Example: Pedometer</vt:lpstr>
      <vt:lpstr>Apps</vt:lpstr>
      <vt:lpstr>JS API</vt:lpstr>
      <vt:lpstr>A new way to develop applications</vt:lpstr>
      <vt:lpstr>Dev Environment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Datagrok Dev Meetings</dc:title>
  <dc:creator>Skalkin, Andrew [JRDUS NON-J&amp;J]</dc:creator>
  <cp:lastModifiedBy>Skalkin, Andrew [JRDUS NON-J&amp;J]</cp:lastModifiedBy>
  <cp:revision>23</cp:revision>
  <dcterms:created xsi:type="dcterms:W3CDTF">2020-05-08T02:11:10Z</dcterms:created>
  <dcterms:modified xsi:type="dcterms:W3CDTF">2020-05-08T15:24:31Z</dcterms:modified>
</cp:coreProperties>
</file>